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sldIdLst>
    <p:sldId id="257" r:id="rId2"/>
    <p:sldId id="258" r:id="rId3"/>
    <p:sldId id="260" r:id="rId4"/>
    <p:sldId id="266" r:id="rId5"/>
    <p:sldId id="269" r:id="rId6"/>
    <p:sldId id="271" r:id="rId7"/>
    <p:sldId id="314" r:id="rId8"/>
    <p:sldId id="274" r:id="rId9"/>
    <p:sldId id="302" r:id="rId10"/>
    <p:sldId id="303" r:id="rId11"/>
    <p:sldId id="304" r:id="rId12"/>
    <p:sldId id="305" r:id="rId13"/>
    <p:sldId id="275" r:id="rId14"/>
    <p:sldId id="276" r:id="rId15"/>
    <p:sldId id="277" r:id="rId16"/>
    <p:sldId id="285" r:id="rId17"/>
    <p:sldId id="315" r:id="rId18"/>
    <p:sldId id="286" r:id="rId19"/>
    <p:sldId id="287" r:id="rId20"/>
    <p:sldId id="29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C448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0" autoAdjust="0"/>
  </p:normalViewPr>
  <p:slideViewPr>
    <p:cSldViewPr>
      <p:cViewPr>
        <p:scale>
          <a:sx n="100" d="100"/>
          <a:sy n="100" d="100"/>
        </p:scale>
        <p:origin x="-950" y="7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Лист1!$B$4</c:f>
              <c:strCache>
                <c:ptCount val="1"/>
                <c:pt idx="0">
                  <c:v>Доходы, Всего</c:v>
                </c:pt>
              </c:strCache>
            </c:strRef>
          </c:tx>
          <c:cat>
            <c:strRef>
              <c:f>Лист1!$C$3:$G$3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Лист1!$C$4:$G$4</c:f>
              <c:numCache>
                <c:formatCode>#,##0.00</c:formatCode>
                <c:ptCount val="5"/>
                <c:pt idx="0">
                  <c:v>378428.4</c:v>
                </c:pt>
                <c:pt idx="1">
                  <c:v>364478.7</c:v>
                </c:pt>
                <c:pt idx="2">
                  <c:v>475229.3</c:v>
                </c:pt>
                <c:pt idx="3">
                  <c:v>424792.4</c:v>
                </c:pt>
                <c:pt idx="4">
                  <c:v>432463.5</c:v>
                </c:pt>
              </c:numCache>
            </c:numRef>
          </c:val>
        </c:ser>
        <c:ser>
          <c:idx val="1"/>
          <c:order val="1"/>
          <c:tx>
            <c:strRef>
              <c:f>Лист1!$B$5</c:f>
              <c:strCache>
                <c:ptCount val="1"/>
                <c:pt idx="0">
                  <c:v>Расходы, Всего</c:v>
                </c:pt>
              </c:strCache>
            </c:strRef>
          </c:tx>
          <c:cat>
            <c:strRef>
              <c:f>Лист1!$C$3:$G$3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Лист1!$C$5:$G$5</c:f>
              <c:numCache>
                <c:formatCode>#,##0.00</c:formatCode>
                <c:ptCount val="5"/>
                <c:pt idx="0">
                  <c:v>375183.4</c:v>
                </c:pt>
                <c:pt idx="1">
                  <c:v>401695.9</c:v>
                </c:pt>
                <c:pt idx="2">
                  <c:v>475229.3</c:v>
                </c:pt>
                <c:pt idx="3">
                  <c:v>424792.4</c:v>
                </c:pt>
                <c:pt idx="4">
                  <c:v>432463.5</c:v>
                </c:pt>
              </c:numCache>
            </c:numRef>
          </c:val>
        </c:ser>
        <c:ser>
          <c:idx val="2"/>
          <c:order val="2"/>
          <c:tx>
            <c:strRef>
              <c:f>Лист1!$B$6</c:f>
              <c:strCache>
                <c:ptCount val="1"/>
                <c:pt idx="0">
                  <c:v>Дефицит-/Профицит+ </c:v>
                </c:pt>
              </c:strCache>
            </c:strRef>
          </c:tx>
          <c:cat>
            <c:strRef>
              <c:f>Лист1!$C$3:$G$3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Лист1!$C$6:$G$6</c:f>
              <c:numCache>
                <c:formatCode>#,##0.00</c:formatCode>
                <c:ptCount val="5"/>
                <c:pt idx="0">
                  <c:v>3245</c:v>
                </c:pt>
                <c:pt idx="1">
                  <c:v>-37217.199999999997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</c:ser>
        <c:shape val="cylinder"/>
        <c:axId val="52961280"/>
        <c:axId val="52962816"/>
        <c:axId val="0"/>
      </c:bar3DChart>
      <c:catAx>
        <c:axId val="52961280"/>
        <c:scaling>
          <c:orientation val="minMax"/>
        </c:scaling>
        <c:axPos val="l"/>
        <c:tickLblPos val="nextTo"/>
        <c:crossAx val="52962816"/>
        <c:crosses val="autoZero"/>
        <c:auto val="1"/>
        <c:lblAlgn val="ctr"/>
        <c:lblOffset val="100"/>
      </c:catAx>
      <c:valAx>
        <c:axId val="52962816"/>
        <c:scaling>
          <c:orientation val="minMax"/>
        </c:scaling>
        <c:delete val="1"/>
        <c:axPos val="b"/>
        <c:majorGridlines/>
        <c:numFmt formatCode="#,##0.00" sourceLinked="1"/>
        <c:tickLblPos val="none"/>
        <c:crossAx val="529612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6008537886873005E-2"/>
          <c:y val="0.10616676761558662"/>
          <c:w val="0.62359837757740322"/>
          <c:h val="0.86819220674338848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5051793525809354"/>
          <c:y val="0"/>
          <c:w val="0.33281539807524146"/>
          <c:h val="1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18,9 %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0,2 %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1,8 %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0,5 %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smtClean="0"/>
                      <a:t>64,5 %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smtClean="0"/>
                      <a:t>3,3%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ru-RU" smtClean="0"/>
                      <a:t>5,0 %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ru-RU" smtClean="0"/>
                      <a:t>0,4 %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ru-RU" smtClean="0"/>
                      <a:t>5,4 %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Лист1!$A$18:$A$27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Лист1!$B$18:$B$27</c:f>
              <c:numCache>
                <c:formatCode>#,##0.00</c:formatCode>
                <c:ptCount val="10"/>
                <c:pt idx="0">
                  <c:v>60141883</c:v>
                </c:pt>
                <c:pt idx="1">
                  <c:v>556748</c:v>
                </c:pt>
                <c:pt idx="2">
                  <c:v>5584700</c:v>
                </c:pt>
                <c:pt idx="3">
                  <c:v>1670900</c:v>
                </c:pt>
                <c:pt idx="4">
                  <c:v>204905907</c:v>
                </c:pt>
                <c:pt idx="5">
                  <c:v>10592754</c:v>
                </c:pt>
                <c:pt idx="6">
                  <c:v>15850136</c:v>
                </c:pt>
                <c:pt idx="7">
                  <c:v>0</c:v>
                </c:pt>
                <c:pt idx="8">
                  <c:v>1294100</c:v>
                </c:pt>
                <c:pt idx="9">
                  <c:v>17196500</c:v>
                </c:pt>
              </c:numCache>
            </c:numRef>
          </c:val>
        </c:ser>
      </c:pie3DChart>
    </c:plotArea>
    <c:legend>
      <c:legendPos val="r"/>
      <c:legendEntry>
        <c:idx val="7"/>
        <c:delete val="1"/>
      </c:legendEntry>
      <c:txPr>
        <a:bodyPr/>
        <a:lstStyle/>
        <a:p>
          <a:pPr>
            <a:defRPr sz="800"/>
          </a:pPr>
          <a:endParaRPr lang="ru-RU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6811263394976322E-2"/>
          <c:y val="7.3385827084313696E-2"/>
          <c:w val="0.62814505860034953"/>
          <c:h val="0.90101823735037689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54471155776995"/>
          <c:y val="0.12287157350846839"/>
          <c:w val="0.33652794413299653"/>
          <c:h val="0.69815625625272182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19,3 %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0,2 %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1,9 %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0,5 %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smtClean="0"/>
                      <a:t>66,7 %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smtClean="0"/>
                      <a:t>3,3</a:t>
                    </a:r>
                    <a:r>
                      <a:rPr lang="ru-RU" baseline="0" smtClean="0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ru-RU" smtClean="0"/>
                      <a:t>4,9</a:t>
                    </a:r>
                    <a:r>
                      <a:rPr lang="ru-RU" baseline="0" smtClean="0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delete val="1"/>
            </c:dLbl>
            <c:dLbl>
              <c:idx val="8"/>
              <c:tx>
                <c:rich>
                  <a:bodyPr/>
                  <a:lstStyle/>
                  <a:p>
                    <a:r>
                      <a:rPr lang="ru-RU" smtClean="0"/>
                      <a:t>0,4</a:t>
                    </a:r>
                    <a:r>
                      <a:rPr lang="ru-RU" baseline="0" smtClean="0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ru-RU" smtClean="0"/>
                      <a:t>2,8 %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Лист1!$A$31:$A$40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Лист1!$B$31:$B$40</c:f>
              <c:numCache>
                <c:formatCode>#,##0.00</c:formatCode>
                <c:ptCount val="10"/>
                <c:pt idx="0">
                  <c:v>62142283</c:v>
                </c:pt>
                <c:pt idx="1">
                  <c:v>556748</c:v>
                </c:pt>
                <c:pt idx="2">
                  <c:v>6099400</c:v>
                </c:pt>
                <c:pt idx="3">
                  <c:v>1670900</c:v>
                </c:pt>
                <c:pt idx="4">
                  <c:v>215136021</c:v>
                </c:pt>
                <c:pt idx="5">
                  <c:v>10592754</c:v>
                </c:pt>
                <c:pt idx="6">
                  <c:v>15850136</c:v>
                </c:pt>
                <c:pt idx="7">
                  <c:v>0</c:v>
                </c:pt>
                <c:pt idx="8">
                  <c:v>1294100</c:v>
                </c:pt>
                <c:pt idx="9">
                  <c:v>9196500</c:v>
                </c:pt>
              </c:numCache>
            </c:numRef>
          </c:val>
        </c:ser>
      </c:pie3DChart>
    </c:plotArea>
    <c:legend>
      <c:legendPos val="r"/>
      <c:legendEntry>
        <c:idx val="7"/>
        <c:delete val="1"/>
      </c:legendEntry>
      <c:txPr>
        <a:bodyPr/>
        <a:lstStyle/>
        <a:p>
          <a:pPr>
            <a:defRPr sz="8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Лист1!$C$3:$C$4</c:f>
              <c:strCache>
                <c:ptCount val="1"/>
                <c:pt idx="0">
                  <c:v>2023 год  Сумма </c:v>
                </c:pt>
              </c:strCache>
            </c:strRef>
          </c:tx>
          <c:explosion val="25"/>
          <c:cat>
            <c:strRef>
              <c:f>Лист1!$B$5:$B$7</c:f>
              <c:strCache>
                <c:ptCount val="3"/>
                <c:pt idx="1">
                  <c:v>Налоговые и 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Лист1!$C$5:$C$7</c:f>
              <c:numCache>
                <c:formatCode>#,##0</c:formatCode>
                <c:ptCount val="3"/>
                <c:pt idx="0" formatCode="General">
                  <c:v>0</c:v>
                </c:pt>
                <c:pt idx="1">
                  <c:v>136499</c:v>
                </c:pt>
                <c:pt idx="2">
                  <c:v>273589</c:v>
                </c:pt>
              </c:numCache>
            </c:numRef>
          </c:val>
        </c:ser>
        <c:ser>
          <c:idx val="1"/>
          <c:order val="1"/>
          <c:tx>
            <c:strRef>
              <c:f>Лист1!$D$3:$D$4</c:f>
              <c:strCache>
                <c:ptCount val="1"/>
                <c:pt idx="0">
                  <c:v>2023 год  %  в общем объеме доходов </c:v>
                </c:pt>
              </c:strCache>
            </c:strRef>
          </c:tx>
          <c:explosion val="25"/>
          <c:cat>
            <c:strRef>
              <c:f>Лист1!$B$5:$B$7</c:f>
              <c:strCache>
                <c:ptCount val="3"/>
                <c:pt idx="1">
                  <c:v>Налоговые и 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Лист1!$D$5:$D$7</c:f>
              <c:numCache>
                <c:formatCode>General</c:formatCode>
                <c:ptCount val="3"/>
                <c:pt idx="1">
                  <c:v>33.300000000000004</c:v>
                </c:pt>
                <c:pt idx="2">
                  <c:v>66.7</c:v>
                </c:pt>
              </c:numCache>
            </c:numRef>
          </c:val>
        </c:ser>
      </c:pie3DChart>
    </c:plotArea>
    <c:legend>
      <c:legendPos val="r"/>
      <c:legendEntry>
        <c:idx val="0"/>
        <c:delete val="1"/>
      </c:legendEntry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6191957507366897E-2"/>
          <c:y val="6.0626944228419063E-2"/>
          <c:w val="0.54735618000116315"/>
          <c:h val="0.87874611154316273"/>
        </c:manualLayout>
      </c:layout>
      <c:pie3DChart>
        <c:varyColors val="1"/>
      </c:pie3DChart>
    </c:plotArea>
    <c:legend>
      <c:legendPos val="r"/>
    </c:legend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[Книга1]Лист1!$B$20:$B$21</c:f>
              <c:strCache>
                <c:ptCount val="1"/>
                <c:pt idx="0">
                  <c:v>2024 год  Сумма (тыс.руб) </c:v>
                </c:pt>
              </c:strCache>
            </c:strRef>
          </c:tx>
          <c:explosion val="25"/>
          <c:cat>
            <c:strRef>
              <c:f>[Книга1]Лист1!$A$22:$A$24</c:f>
              <c:strCache>
                <c:ptCount val="3"/>
                <c:pt idx="1">
                  <c:v>Налоговые и 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[Книга1]Лист1!$B$22:$B$24</c:f>
              <c:numCache>
                <c:formatCode>#,##0</c:formatCode>
                <c:ptCount val="3"/>
                <c:pt idx="1">
                  <c:v>138343</c:v>
                </c:pt>
                <c:pt idx="2">
                  <c:v>179451</c:v>
                </c:pt>
              </c:numCache>
            </c:numRef>
          </c:val>
        </c:ser>
        <c:ser>
          <c:idx val="1"/>
          <c:order val="1"/>
          <c:tx>
            <c:strRef>
              <c:f>[Книга1]Лист1!$C$20:$C$21</c:f>
              <c:strCache>
                <c:ptCount val="1"/>
                <c:pt idx="0">
                  <c:v>2024 год  %  в общем объеме доходов </c:v>
                </c:pt>
              </c:strCache>
            </c:strRef>
          </c:tx>
          <c:explosion val="25"/>
          <c:cat>
            <c:strRef>
              <c:f>[Книга1]Лист1!$A$22:$A$24</c:f>
              <c:strCache>
                <c:ptCount val="3"/>
                <c:pt idx="1">
                  <c:v>Налоговые и 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[Книга1]Лист1!$C$22:$C$24</c:f>
              <c:numCache>
                <c:formatCode>General</c:formatCode>
                <c:ptCount val="3"/>
                <c:pt idx="1">
                  <c:v>43.5</c:v>
                </c:pt>
                <c:pt idx="2">
                  <c:v>56.5</c:v>
                </c:pt>
              </c:numCache>
            </c:numRef>
          </c:val>
        </c:ser>
      </c:pie3DChart>
    </c:plotArea>
    <c:legend>
      <c:legendPos val="r"/>
      <c:legendEntry>
        <c:idx val="0"/>
        <c:delete val="1"/>
      </c:legendEntry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Лист1!$B$20:$B$21</c:f>
              <c:strCache>
                <c:ptCount val="1"/>
                <c:pt idx="0">
                  <c:v>2025 год  Сумма (тыс.руб) </c:v>
                </c:pt>
              </c:strCache>
            </c:strRef>
          </c:tx>
          <c:explosion val="25"/>
          <c:cat>
            <c:strRef>
              <c:f>Лист1!$A$22:$A$24</c:f>
              <c:strCache>
                <c:ptCount val="3"/>
                <c:pt idx="1">
                  <c:v>Налоговые и 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Лист1!$B$22:$B$24</c:f>
              <c:numCache>
                <c:formatCode>#,##0</c:formatCode>
                <c:ptCount val="3"/>
                <c:pt idx="1">
                  <c:v>140890</c:v>
                </c:pt>
                <c:pt idx="2">
                  <c:v>181649</c:v>
                </c:pt>
              </c:numCache>
            </c:numRef>
          </c:val>
        </c:ser>
        <c:ser>
          <c:idx val="1"/>
          <c:order val="1"/>
          <c:tx>
            <c:strRef>
              <c:f>Лист1!$C$20:$C$21</c:f>
              <c:strCache>
                <c:ptCount val="1"/>
                <c:pt idx="0">
                  <c:v>2025 год  %  в общем объеме доходов </c:v>
                </c:pt>
              </c:strCache>
            </c:strRef>
          </c:tx>
          <c:explosion val="25"/>
          <c:cat>
            <c:strRef>
              <c:f>Лист1!$A$22:$A$24</c:f>
              <c:strCache>
                <c:ptCount val="3"/>
                <c:pt idx="1">
                  <c:v>Налоговые и 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Лист1!$C$22:$C$24</c:f>
              <c:numCache>
                <c:formatCode>General</c:formatCode>
                <c:ptCount val="3"/>
                <c:pt idx="1">
                  <c:v>43.7</c:v>
                </c:pt>
                <c:pt idx="2">
                  <c:v>56.3</c:v>
                </c:pt>
              </c:numCache>
            </c:numRef>
          </c:val>
        </c:ser>
      </c:pie3DChart>
    </c:plotArea>
    <c:legend>
      <c:legendPos val="r"/>
      <c:legendEntry>
        <c:idx val="0"/>
        <c:delete val="1"/>
      </c:legendEntry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hape val="cylinder"/>
        <c:axId val="57532800"/>
        <c:axId val="57534336"/>
        <c:axId val="0"/>
      </c:bar3DChart>
      <c:catAx>
        <c:axId val="57532800"/>
        <c:scaling>
          <c:orientation val="minMax"/>
        </c:scaling>
        <c:axPos val="b"/>
        <c:tickLblPos val="nextTo"/>
        <c:crossAx val="57534336"/>
        <c:crosses val="autoZero"/>
        <c:auto val="1"/>
        <c:lblAlgn val="ctr"/>
        <c:lblOffset val="100"/>
      </c:catAx>
      <c:valAx>
        <c:axId val="5753433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57532800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title/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Лист1!$B$32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Лист1!$A$33:$A$35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Лист1!$B$33:$B$35</c:f>
              <c:numCache>
                <c:formatCode>#,##0.00</c:formatCode>
                <c:ptCount val="3"/>
                <c:pt idx="0">
                  <c:v>318370.7</c:v>
                </c:pt>
                <c:pt idx="1">
                  <c:v>325446.40000000002</c:v>
                </c:pt>
                <c:pt idx="2">
                  <c:v>362366.9</c:v>
                </c:pt>
              </c:numCache>
            </c:numRef>
          </c:val>
        </c:ser>
        <c:shape val="box"/>
        <c:axId val="57435648"/>
        <c:axId val="57437184"/>
        <c:axId val="0"/>
      </c:bar3DChart>
      <c:catAx>
        <c:axId val="57435648"/>
        <c:scaling>
          <c:orientation val="minMax"/>
        </c:scaling>
        <c:axPos val="l"/>
        <c:tickLblPos val="nextTo"/>
        <c:crossAx val="57437184"/>
        <c:crosses val="autoZero"/>
        <c:auto val="1"/>
        <c:lblAlgn val="ctr"/>
        <c:lblOffset val="100"/>
      </c:catAx>
      <c:valAx>
        <c:axId val="57437184"/>
        <c:scaling>
          <c:orientation val="minMax"/>
        </c:scaling>
        <c:delete val="1"/>
        <c:axPos val="b"/>
        <c:majorGridlines/>
        <c:numFmt formatCode="#,##0.00" sourceLinked="1"/>
        <c:tickLblPos val="none"/>
        <c:crossAx val="57435648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1847690387016259E-2"/>
          <c:y val="9.0567051422147146E-2"/>
          <c:w val="0.63835363276219736"/>
          <c:h val="0.86468253112838278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7268571765608121"/>
          <c:y val="3.2239583608875973E-2"/>
          <c:w val="0.31795098646377101"/>
          <c:h val="0.90425182034447749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13,6 %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0,1%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3,8 %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1,2 %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smtClean="0"/>
                      <a:t>59,4 %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9,5 %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ru-RU" smtClean="0"/>
                      <a:t>4,2</a:t>
                    </a:r>
                    <a:r>
                      <a:rPr lang="ru-RU" baseline="0" smtClean="0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ru-RU" smtClean="0"/>
                      <a:t>0,3 %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ru-RU" smtClean="0"/>
                      <a:t>0,4 %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ru-RU" smtClean="0"/>
                      <a:t>7,4 %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Лист1!$A$5:$A$14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Лист1!$B$5:$B$14</c:f>
              <c:numCache>
                <c:formatCode>#,##0.00</c:formatCode>
                <c:ptCount val="10"/>
                <c:pt idx="0">
                  <c:v>55657750</c:v>
                </c:pt>
                <c:pt idx="1">
                  <c:v>556748</c:v>
                </c:pt>
                <c:pt idx="2">
                  <c:v>15642712.029999992</c:v>
                </c:pt>
                <c:pt idx="3">
                  <c:v>5096200</c:v>
                </c:pt>
                <c:pt idx="4">
                  <c:v>243610604</c:v>
                </c:pt>
                <c:pt idx="5">
                  <c:v>38828462.440000005</c:v>
                </c:pt>
                <c:pt idx="6">
                  <c:v>17165836</c:v>
                </c:pt>
                <c:pt idx="7">
                  <c:v>1200000</c:v>
                </c:pt>
                <c:pt idx="8">
                  <c:v>1837100</c:v>
                </c:pt>
                <c:pt idx="9">
                  <c:v>30492500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645975503062114"/>
          <c:y val="5.6273170044786477E-2"/>
          <c:w val="0.3283729150791645"/>
          <c:h val="0.76344819246864515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</c:chart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0.02857</cdr:y>
    </cdr:from>
    <cdr:to>
      <cdr:x>0.66522</cdr:x>
      <cdr:y>0.16766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72008"/>
          <a:ext cx="2011854" cy="35055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0.09524</cdr:x>
      <cdr:y>0</cdr:y>
    </cdr:from>
    <cdr:to>
      <cdr:x>0.80952</cdr:x>
      <cdr:y>0.15213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88032" y="0"/>
          <a:ext cx="2160240" cy="35055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72DA9-3665-4F48-9B01-F309C8EEEC25}" type="datetimeFigureOut">
              <a:rPr lang="ru-RU" smtClean="0"/>
              <a:pPr/>
              <a:t>05.12.2022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F30D6-B41E-4F7F-BB11-78E397797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0CB95A-8B32-4FB4-AD68-5662B3DE10D5}" type="datetimeFigureOut">
              <a:rPr lang="ru-RU" smtClean="0"/>
              <a:pPr>
                <a:defRPr/>
              </a:pPr>
              <a:t>05.12.2022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1C1032E-62F0-438A-8A24-3AD150D6AD2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62CB2-164D-4A63-BA3A-9B7B58B14BCE}" type="datetimeFigureOut">
              <a:rPr lang="ru-RU" smtClean="0"/>
              <a:pPr>
                <a:defRPr/>
              </a:pPr>
              <a:t>05.12.2022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5C42A-D414-46E1-AFC9-C157392F71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A51126-47B1-41D0-8BC8-A2A810F60FFA}" type="datetimeFigureOut">
              <a:rPr lang="ru-RU" smtClean="0"/>
              <a:pPr>
                <a:defRPr/>
              </a:pPr>
              <a:t>05.12.2022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03D7D-4F68-4080-B6A3-8F691C3246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5889F-94F2-46C8-BCF1-8F8DEA5CD4CD}" type="datetimeFigureOut">
              <a:rPr lang="ru-RU" smtClean="0"/>
              <a:pPr>
                <a:defRPr/>
              </a:pPr>
              <a:t>05.12.2022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C380B79-2653-4714-99D9-D4F98973EB0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449AD5-C896-49DB-8D9F-D93A12BD1482}" type="datetimeFigureOut">
              <a:rPr lang="ru-RU" smtClean="0"/>
              <a:pPr>
                <a:defRPr/>
              </a:pPr>
              <a:t>05.12.2022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4CA13-F3FD-43D4-8AE8-F37CF7E732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49AEFA-A199-4DEC-B1A4-8861841F1583}" type="datetimeFigureOut">
              <a:rPr lang="ru-RU" smtClean="0"/>
              <a:pPr>
                <a:defRPr/>
              </a:pPr>
              <a:t>05.12.2022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E46BB-40D8-42CA-BCAC-D8CC82F05D0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94AA1-ECEB-4B55-97DB-5188EF2BAD3C}" type="datetimeFigureOut">
              <a:rPr lang="ru-RU" smtClean="0"/>
              <a:pPr>
                <a:defRPr/>
              </a:pPr>
              <a:t>05.12.2022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D3442C37-F3D5-4FBD-8848-4D3D718BAD0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AC2DF-85A0-40ED-B8A0-528F94D41487}" type="datetimeFigureOut">
              <a:rPr lang="ru-RU" smtClean="0"/>
              <a:pPr>
                <a:defRPr/>
              </a:pPr>
              <a:t>05.12.2022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4C5D8-B968-4660-B62D-56CD147849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50364-9999-41F9-AFB6-2DBB8CE4E66D}" type="datetimeFigureOut">
              <a:rPr lang="ru-RU" smtClean="0"/>
              <a:pPr>
                <a:defRPr/>
              </a:pPr>
              <a:t>05.12.2022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04645-66BE-4E48-9770-1C2D6E2A5B7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EC95A-27FA-4AB0-855C-8989AFF0D932}" type="datetimeFigureOut">
              <a:rPr lang="ru-RU" smtClean="0"/>
              <a:pPr>
                <a:defRPr/>
              </a:pPr>
              <a:t>05.12.2022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F369A-A3FC-4601-BA0B-E5070DC957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7E25E8-DDF2-4263-8223-4E12A5C98155}" type="datetimeFigureOut">
              <a:rPr lang="ru-RU" smtClean="0"/>
              <a:pPr>
                <a:defRPr/>
              </a:pPr>
              <a:t>05.12.2022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1F471-1C65-48B7-B87C-830D10E248F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705B4A6-4580-4A11-B124-2D7F7DD4C608}" type="datetimeFigureOut">
              <a:rPr lang="ru-RU" smtClean="0"/>
              <a:pPr>
                <a:defRPr/>
              </a:pPr>
              <a:t>05.12.2022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BA99CC0-A217-4D37-AEC4-360AD573E1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img3.proshkolu.ru/content/media/pic/std/2000000/1013000/1012289-1269a2e690623bb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pic>
        <p:nvPicPr>
          <p:cNvPr id="13314" name="Picture 14" descr="http://img3.proshkolu.ru/content/media/pic/std/2000000/1013000/1012289-1269a2e690623bb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9388" y="228600"/>
            <a:ext cx="9001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6"/>
          <p:cNvSpPr>
            <a:spLocks noChangeArrowheads="1"/>
          </p:cNvSpPr>
          <p:nvPr/>
        </p:nvSpPr>
        <p:spPr bwMode="auto">
          <a:xfrm>
            <a:off x="1222375" y="858452"/>
            <a:ext cx="69897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200" dirty="0">
                <a:ea typeface="Times New Roman" pitchFamily="18" charset="0"/>
                <a:cs typeface="Arial" charset="0"/>
              </a:rPr>
              <a:t> </a:t>
            </a:r>
            <a:endParaRPr lang="ru-RU" altLang="ru-RU" b="1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3316" name="WordArt 17"/>
          <p:cNvSpPr>
            <a:spLocks noChangeArrowheads="1" noChangeShapeType="1" noTextEdit="1"/>
          </p:cNvSpPr>
          <p:nvPr/>
        </p:nvSpPr>
        <p:spPr bwMode="auto">
          <a:xfrm>
            <a:off x="1501775" y="1484313"/>
            <a:ext cx="6203950" cy="10588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БЮДЖЕТ ДЛЯ ГРАЖДАН 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187624" y="2636912"/>
            <a:ext cx="698477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 проекту Решения Киквидзенской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Районной Думы Волгоградской области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«О бюджете Киквидзенского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муниципального района Волгоградской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области на 2023 год и на плановый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период 2024 и 2025 годов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7522" name="Picture 2" descr="http://minimu15.ru/images/MINIMU/banner_budg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013176"/>
            <a:ext cx="2448272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95736" y="1196752"/>
            <a:ext cx="4752528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1613"/>
            <a:ext cx="720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15616" y="625752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доходов бюджета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Киквидзенского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муниципального района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2019-2021 годы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11760" y="1268760"/>
          <a:ext cx="4248472" cy="1512167"/>
        </p:xfrm>
        <a:graphic>
          <a:graphicData uri="http://schemas.openxmlformats.org/drawingml/2006/table">
            <a:tbl>
              <a:tblPr/>
              <a:tblGrid>
                <a:gridCol w="2173637"/>
                <a:gridCol w="2074835"/>
              </a:tblGrid>
              <a:tr h="47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Доходы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326 833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337 348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378 084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2" name="Picture 4" descr="http://gazeta-babushkinsky.ru/wp-content/uploads/2015/11/impedido-de-depositar-em-moedas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3"/>
            <a:ext cx="4320480" cy="2952329"/>
          </a:xfrm>
          <a:prstGeom prst="rect">
            <a:avLst/>
          </a:prstGeom>
          <a:noFill/>
        </p:spPr>
      </p:pic>
      <p:pic>
        <p:nvPicPr>
          <p:cNvPr id="17410" name="Picture 2" descr="https://hyser.com.ua/wp-content/uploads/2016/01/rei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5" y="3645024"/>
            <a:ext cx="4176464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1613"/>
            <a:ext cx="720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26475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 доходов бюджета Киквидзенского муниципального района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2023-2025 гг.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5" y="1196751"/>
          <a:ext cx="7776861" cy="353186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217763"/>
                <a:gridCol w="1009229"/>
                <a:gridCol w="1009229"/>
                <a:gridCol w="899650"/>
                <a:gridCol w="898858"/>
                <a:gridCol w="871066"/>
                <a:gridCol w="871066"/>
              </a:tblGrid>
              <a:tr h="35830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Наименование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2023 </a:t>
                      </a:r>
                      <a:r>
                        <a:rPr lang="ru-RU" sz="1400" dirty="0"/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2024 </a:t>
                      </a:r>
                      <a:r>
                        <a:rPr lang="ru-RU" sz="1400" dirty="0"/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2025 </a:t>
                      </a:r>
                      <a:r>
                        <a:rPr lang="ru-RU" sz="1400" dirty="0"/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3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/>
                        <a:t>Сумма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/>
                        <a:t>(</a:t>
                      </a:r>
                      <a:r>
                        <a:rPr lang="ru-RU" sz="1000" dirty="0" err="1"/>
                        <a:t>тыс.руб</a:t>
                      </a:r>
                      <a:r>
                        <a:rPr lang="ru-RU" sz="1000" dirty="0"/>
                        <a:t>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/>
                        <a:t>%  в общем объеме доходов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/>
                        <a:t>Сумма (</a:t>
                      </a:r>
                      <a:r>
                        <a:rPr lang="ru-RU" sz="1000" dirty="0" err="1"/>
                        <a:t>тыс.руб</a:t>
                      </a:r>
                      <a:r>
                        <a:rPr lang="ru-RU" sz="1000" dirty="0"/>
                        <a:t>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/>
                        <a:t>%  в общем объеме доходов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/>
                        <a:t>Сумма (</a:t>
                      </a:r>
                      <a:r>
                        <a:rPr lang="ru-RU" sz="1000" dirty="0" err="1"/>
                        <a:t>тыс.руб</a:t>
                      </a:r>
                      <a:r>
                        <a:rPr lang="ru-RU" sz="1000" dirty="0"/>
                        <a:t>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/>
                        <a:t>%  в общем объеме доходов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</a:tr>
              <a:tr h="716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Налоговые и неналоговые доходы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136 499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33,3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138 343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+mn-lt"/>
                          <a:ea typeface="+mn-ea"/>
                          <a:cs typeface="+mn-cs"/>
                        </a:rPr>
                        <a:t>43,5</a:t>
                      </a:r>
                      <a:r>
                        <a:rPr lang="ru-RU" sz="1400" baseline="0" dirty="0" smtClean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140 890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43,7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</a:tr>
              <a:tr h="716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Безвозмездные поступления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273 589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66,7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179 451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56,5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181 649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56,3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</a:tr>
              <a:tr h="716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Всего доходы бюджета: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410 088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317 794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322 539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2" marR="67222" marT="0" marB="0"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1613"/>
            <a:ext cx="720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98986" y="188640"/>
            <a:ext cx="2346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Структура доходов</a:t>
            </a:r>
            <a:endParaRPr lang="ru-RU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692697"/>
            <a:ext cx="374441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2023,2024, 2025 годы</a:t>
            </a:r>
          </a:p>
          <a:p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899592" y="1628800"/>
          <a:ext cx="302433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076056" y="1556792"/>
          <a:ext cx="302433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632200" y="3257550"/>
          <a:ext cx="1879600" cy="342900"/>
        </p:xfrm>
        <a:graphic>
          <a:graphicData uri="http://schemas.openxmlformats.org/drawingml/2006/table">
            <a:tbl>
              <a:tblPr/>
              <a:tblGrid>
                <a:gridCol w="1879600"/>
              </a:tblGrid>
              <a:tr h="34290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2025 год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738A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8A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8A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8A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5292080" y="1196752"/>
          <a:ext cx="34563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2987824" y="3140968"/>
          <a:ext cx="36004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27584" y="1340768"/>
            <a:ext cx="3528392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1613"/>
            <a:ext cx="720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43608" y="476672"/>
            <a:ext cx="76328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Динамика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расходов бюджета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Киквидзенского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муниципального района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 2019-2021 годы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1484784"/>
          <a:ext cx="3240360" cy="1728192"/>
        </p:xfrm>
        <a:graphic>
          <a:graphicData uri="http://schemas.openxmlformats.org/drawingml/2006/table">
            <a:tbl>
              <a:tblPr/>
              <a:tblGrid>
                <a:gridCol w="2036374"/>
                <a:gridCol w="1203986"/>
              </a:tblGrid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2019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318 370,7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2020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325 446,4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2021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362 366,9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http://infoption.ru/images/1cdfba99e000f1dc1b23240ac99fb62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268760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79512" y="4416719"/>
            <a:ext cx="3168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286000" y="3501008"/>
          <a:ext cx="45720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286000" y="3429000"/>
          <a:ext cx="45720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1613"/>
            <a:ext cx="720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404663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Структура </a:t>
            </a:r>
          </a:p>
          <a:p>
            <a:pPr lvl="0" algn="ctr"/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расходов бюджета </a:t>
            </a:r>
            <a:r>
              <a:rPr lang="ru-RU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Киквидзенского</a:t>
            </a: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муниципального района </a:t>
            </a:r>
          </a:p>
          <a:p>
            <a:pPr lvl="0" algn="ctr"/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 2023-2025 годы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582" y="1391770"/>
          <a:ext cx="7848873" cy="5334398"/>
        </p:xfrm>
        <a:graphic>
          <a:graphicData uri="http://schemas.openxmlformats.org/drawingml/2006/table">
            <a:tbl>
              <a:tblPr/>
              <a:tblGrid>
                <a:gridCol w="3442319"/>
                <a:gridCol w="443547"/>
                <a:gridCol w="443547"/>
                <a:gridCol w="1070302"/>
                <a:gridCol w="964235"/>
                <a:gridCol w="1022089"/>
                <a:gridCol w="462834"/>
              </a:tblGrid>
              <a:tr h="1852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3152" marR="3152" marT="31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</a:t>
                      </a:r>
                    </a:p>
                  </a:txBody>
                  <a:tcPr marL="3152" marR="3152" marT="31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Подраздел</a:t>
                      </a:r>
                    </a:p>
                  </a:txBody>
                  <a:tcPr marL="3152" marR="3152" marT="31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52" marR="3152" marT="3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52" marR="3152" marT="3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152" marR="3152" marT="31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52" marR="3152" marT="3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707"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52" marR="3152" marT="31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52" marR="3152" marT="31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52" marR="3152" marT="31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52" marR="3152" marT="31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52" marR="3152" marT="31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52" marR="3152" marT="31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52" marR="3152" marT="3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8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55 657 750,00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60 141 883,00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62 142 283,00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52" marR="3152" marT="3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69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 Федерации и муниципального образования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1 752 579,00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1 752 579,00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1 752 579,00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52" marR="3152" marT="3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60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52" marR="3152" marT="3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94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21 678 434,00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20 704 034,00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20 704 034,00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52" marR="3152" marT="3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7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52" marR="3152" marT="3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60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8 936 219,00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8 024 632,00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8 024 632,00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52" marR="3152" marT="3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8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150 000,00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150 000,00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150 000,00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52" marR="3152" marT="3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9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23 140 518,00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29 509 438,00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31 510 038,00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52" marR="3152" marT="3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70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556 748,00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556 748,00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556 748,00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52" marR="3152" marT="3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01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541 748,00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541 748,00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541 748,00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52" marR="3152" marT="3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70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15 000,00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15 000,00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15 000,00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52" marR="3152" marT="3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15 642 712,03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5 584 700,00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6 099 400,00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52" marR="3152" marT="3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5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123 000,00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1 036 100,00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1 226 900,00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52" marR="3152" marT="3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15 444 712,03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4 548 600,00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4 872 500,00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52" marR="3152" marT="3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23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75 000,00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52" marR="3152" marT="3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7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5 096 200,00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1 670 900,00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1 670 900,00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52" marR="3152" marT="3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4 395 200,00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1 670 900,00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1 670 900,00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52" marR="3152" marT="3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7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701 000,00</a:t>
                      </a: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52" marR="3152" marT="31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52" marR="3152" marT="3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1613"/>
            <a:ext cx="720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1052747"/>
          <a:ext cx="7344817" cy="5456946"/>
        </p:xfrm>
        <a:graphic>
          <a:graphicData uri="http://schemas.openxmlformats.org/drawingml/2006/table">
            <a:tbl>
              <a:tblPr/>
              <a:tblGrid>
                <a:gridCol w="3221252"/>
                <a:gridCol w="415064"/>
                <a:gridCol w="415064"/>
                <a:gridCol w="1001566"/>
                <a:gridCol w="902311"/>
                <a:gridCol w="956450"/>
                <a:gridCol w="433110"/>
              </a:tblGrid>
              <a:tr h="163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3074" marR="3074" marT="30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</a:t>
                      </a:r>
                    </a:p>
                  </a:txBody>
                  <a:tcPr marL="3074" marR="3074" marT="307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Подраздел</a:t>
                      </a:r>
                    </a:p>
                  </a:txBody>
                  <a:tcPr marL="3074" marR="3074" marT="307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074" marR="3074" marT="3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</a:p>
                  </a:txBody>
                  <a:tcPr marL="3074" marR="3074" marT="3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074" marR="3074" marT="3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074" marR="3074" marT="30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074" marR="3074" marT="3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074" marR="3074" marT="3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074" marR="3074" marT="3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074" marR="3074" marT="3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074" marR="3074" marT="3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74" marR="3074" marT="30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74" marR="3074" marT="30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74" marR="3074" marT="30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74" marR="3074" marT="30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74" marR="3074" marT="30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74" marR="3074" marT="30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243 610 604,00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204 905 907,00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215 136 021,00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24 175 071,00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23 026 043,00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23 026 043,00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185 122 217,00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149 546 275,00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159 799 189,00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16 721 338,00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16 524 026,00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16 524 026,00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21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60 000,00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4 447 097,00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4 345 348,00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4 345 348,00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13 084 881,00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11 464 215,00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11 441 415,00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38 828 462,44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10 592 754,00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10 592 754,00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31 653 137,44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8 707 285,00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8 707 285,00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7 175 325,00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1 885 469,00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1 885 469,00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17 165 836,00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15 850 136,00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15 850 136,00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1 560 636,00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1 560 636,00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1 560 636,00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8 361 942,00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7 408 342,00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7 408 342,00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6 857 000,00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6 494 900,00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6 494 900,00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386 258,00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386 258,00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386 258,00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1 200 000,00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1 200 000,00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Спорт высших достижений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1 837 100,00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1 294 100,00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1 294 100,00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1 294 100,00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1 294 100,00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1 294 100,00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69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543 000,00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30 492 500,00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17 196 500,00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9 196 500,00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30 492 500,00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17 196 500,00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9 196 500,00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410 087 912,47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317 793 628,00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322 538 842,00</a:t>
                      </a:r>
                    </a:p>
                  </a:txBody>
                  <a:tcPr marL="3074" marR="3074" marT="3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74" marR="3074" marT="3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1613"/>
            <a:ext cx="720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42022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Структура расходов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2023 год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899592" y="980728"/>
          <a:ext cx="77781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635896" y="2276872"/>
          <a:ext cx="360040" cy="216024"/>
        </p:xfrm>
        <a:graphic>
          <a:graphicData uri="http://schemas.openxmlformats.org/drawingml/2006/table">
            <a:tbl>
              <a:tblPr/>
              <a:tblGrid>
                <a:gridCol w="360040"/>
              </a:tblGrid>
              <a:tr h="216024"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59632" y="1988840"/>
          <a:ext cx="1440160" cy="288032"/>
        </p:xfrm>
        <a:graphic>
          <a:graphicData uri="http://schemas.openxmlformats.org/drawingml/2006/table">
            <a:tbl>
              <a:tblPr/>
              <a:tblGrid>
                <a:gridCol w="1440160"/>
              </a:tblGrid>
              <a:tr h="288032"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619672" y="2029604"/>
          <a:ext cx="792088" cy="175260"/>
        </p:xfrm>
        <a:graphic>
          <a:graphicData uri="http://schemas.openxmlformats.org/drawingml/2006/table">
            <a:tbl>
              <a:tblPr/>
              <a:tblGrid>
                <a:gridCol w="792088"/>
              </a:tblGrid>
              <a:tr h="144016"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3968" y="2348880"/>
          <a:ext cx="1296144" cy="432048"/>
        </p:xfrm>
        <a:graphic>
          <a:graphicData uri="http://schemas.openxmlformats.org/drawingml/2006/table">
            <a:tbl>
              <a:tblPr/>
              <a:tblGrid>
                <a:gridCol w="1296144"/>
              </a:tblGrid>
              <a:tr h="432048"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115616" y="1916832"/>
          <a:ext cx="1080120" cy="432048"/>
        </p:xfrm>
        <a:graphic>
          <a:graphicData uri="http://schemas.openxmlformats.org/drawingml/2006/table">
            <a:tbl>
              <a:tblPr/>
              <a:tblGrid>
                <a:gridCol w="1080120"/>
              </a:tblGrid>
              <a:tr h="432048"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403648" y="1844824"/>
          <a:ext cx="360040" cy="288032"/>
        </p:xfrm>
        <a:graphic>
          <a:graphicData uri="http://schemas.openxmlformats.org/drawingml/2006/table">
            <a:tbl>
              <a:tblPr/>
              <a:tblGrid>
                <a:gridCol w="360040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5292080" y="1844824"/>
          <a:ext cx="432048" cy="360040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2555776" y="1700808"/>
          <a:ext cx="609600" cy="1828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323528" y="1628800"/>
          <a:ext cx="8503920" cy="508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1613"/>
            <a:ext cx="720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42022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Структура расходов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2024 год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11560" y="908720"/>
          <a:ext cx="79208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002030" y="952500"/>
          <a:ext cx="713994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71800" y="3717032"/>
          <a:ext cx="504056" cy="216024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216024"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851920" y="2492896"/>
          <a:ext cx="432048" cy="288032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288032"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55776" y="2276872"/>
          <a:ext cx="360040" cy="288032"/>
        </p:xfrm>
        <a:graphic>
          <a:graphicData uri="http://schemas.openxmlformats.org/drawingml/2006/table">
            <a:tbl>
              <a:tblPr/>
              <a:tblGrid>
                <a:gridCol w="360040"/>
              </a:tblGrid>
              <a:tr h="288032"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835696" y="2276872"/>
          <a:ext cx="648072" cy="360040"/>
        </p:xfrm>
        <a:graphic>
          <a:graphicData uri="http://schemas.openxmlformats.org/drawingml/2006/table">
            <a:tbl>
              <a:tblPr/>
              <a:tblGrid>
                <a:gridCol w="648072"/>
              </a:tblGrid>
              <a:tr h="360040"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339752" y="1988840"/>
          <a:ext cx="936104" cy="360040"/>
        </p:xfrm>
        <a:graphic>
          <a:graphicData uri="http://schemas.openxmlformats.org/drawingml/2006/table">
            <a:tbl>
              <a:tblPr/>
              <a:tblGrid>
                <a:gridCol w="936104"/>
              </a:tblGrid>
              <a:tr h="360040"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267744" y="1772816"/>
          <a:ext cx="360040" cy="216024"/>
        </p:xfrm>
        <a:graphic>
          <a:graphicData uri="http://schemas.openxmlformats.org/drawingml/2006/table">
            <a:tbl>
              <a:tblPr/>
              <a:tblGrid>
                <a:gridCol w="360040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44008" y="3356992"/>
          <a:ext cx="609600" cy="36576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36576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1005840" y="1196752"/>
          <a:ext cx="7670616" cy="5024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1613"/>
            <a:ext cx="720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36621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Структура расходов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2025 год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11560" y="1268760"/>
          <a:ext cx="7920880" cy="503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27784" y="4005064"/>
          <a:ext cx="720080" cy="288032"/>
        </p:xfrm>
        <a:graphic>
          <a:graphicData uri="http://schemas.openxmlformats.org/drawingml/2006/table">
            <a:tbl>
              <a:tblPr/>
              <a:tblGrid>
                <a:gridCol w="720080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635896" y="2636912"/>
          <a:ext cx="609600" cy="288032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11760" y="2492896"/>
          <a:ext cx="288032" cy="216024"/>
        </p:xfrm>
        <a:graphic>
          <a:graphicData uri="http://schemas.openxmlformats.org/drawingml/2006/table">
            <a:tbl>
              <a:tblPr/>
              <a:tblGrid>
                <a:gridCol w="288032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987824" y="2564904"/>
          <a:ext cx="288032" cy="216024"/>
        </p:xfrm>
        <a:graphic>
          <a:graphicData uri="http://schemas.openxmlformats.org/drawingml/2006/table">
            <a:tbl>
              <a:tblPr/>
              <a:tblGrid>
                <a:gridCol w="288032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979712" y="2636912"/>
          <a:ext cx="288032" cy="182880"/>
        </p:xfrm>
        <a:graphic>
          <a:graphicData uri="http://schemas.openxmlformats.org/drawingml/2006/table">
            <a:tbl>
              <a:tblPr/>
              <a:tblGrid>
                <a:gridCol w="288032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64088" y="2348880"/>
          <a:ext cx="288032" cy="432048"/>
        </p:xfrm>
        <a:graphic>
          <a:graphicData uri="http://schemas.openxmlformats.org/drawingml/2006/table">
            <a:tbl>
              <a:tblPr/>
              <a:tblGrid>
                <a:gridCol w="288032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292080" y="3933056"/>
          <a:ext cx="504056" cy="216024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79512" y="1628800"/>
          <a:ext cx="609600" cy="288032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644008" y="2348880"/>
          <a:ext cx="504056" cy="216024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361950" y="908720"/>
          <a:ext cx="8420100" cy="525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1613"/>
            <a:ext cx="720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043608" y="735698"/>
            <a:ext cx="7200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направления формирования межбюджетных отношений районного бюджета с бюджетами сельских поселений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/>
              <a:t>       Формирование отношений с муниципальными бюджетами на субрегиональном уровне  будет происходить с учетом   негативных факторов, вызванных распространением новой коронавирусной инфекции, и будет ориентировано на обеспечение стабильности межбюджетного регулирования и финансирование текущих затрат муниципальных образований.  </a:t>
            </a:r>
          </a:p>
          <a:p>
            <a:pPr algn="just"/>
            <a:r>
              <a:rPr lang="ru-RU" sz="1400" dirty="0" smtClean="0"/>
              <a:t>      Для бюджетов муниципальных районов   обеспечивается неснижение уровня расчетной дотации на выравнивание бюджетной обеспеченности.</a:t>
            </a:r>
          </a:p>
          <a:p>
            <a:pPr algn="just"/>
            <a:r>
              <a:rPr lang="ru-RU" sz="1400" dirty="0" smtClean="0"/>
              <a:t>Для сельских поселений проиндексирован объем дотации на выравнивание бюджетной обеспеченности   сельских поселений с 1300 рублей до 1400 рублей на 1 жителя.</a:t>
            </a:r>
          </a:p>
          <a:p>
            <a:pPr algn="just"/>
            <a:r>
              <a:rPr lang="ru-RU" sz="1400" dirty="0" smtClean="0"/>
              <a:t>      Практика делегирования расходных полномочий на уровень сельских поселений  или из сельских поселений на уровень муниципального района будет осуществляться с учетом изменений, внесенных в статью 14 Федерального закона от 6 октября 2003 года N 131-ФЗ "Об общих принципах организации местного самоуправления в Российской Федерации», и принятыми на региональном уровне нормативно-правовыми актами  по данным вопросам.</a:t>
            </a:r>
            <a:endParaRPr lang="ru-RU" sz="1400" dirty="0"/>
          </a:p>
        </p:txBody>
      </p:sp>
      <p:pic>
        <p:nvPicPr>
          <p:cNvPr id="4" name="Рисунок 3" descr="http://www.interbuh.com.ua/uploads/images/category/other/%D0%B7%D0%BD%D0%B0%D0%BA%D0%B8/articl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941168"/>
            <a:ext cx="2520280" cy="145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1012289-1269a2e690623b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6700"/>
            <a:ext cx="7921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AutoShape 2" descr="G:\%D0%A4%D0%BE%D1%82%D0%BE\9 %D0%BC%D0%B0%D1%8F 2015\IMG_16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796" name="AutoShape 4" descr="G:\%D0%A4%D0%BE%D1%82%D0%BE\9 %D0%BC%D0%B0%D1%8F 2015\IMG_16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498" name="WordArt 2"/>
          <p:cNvSpPr>
            <a:spLocks noChangeArrowheads="1" noChangeShapeType="1" noTextEdit="1"/>
          </p:cNvSpPr>
          <p:nvPr/>
        </p:nvSpPr>
        <p:spPr bwMode="auto">
          <a:xfrm>
            <a:off x="1115616" y="908720"/>
            <a:ext cx="6840760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47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 Black"/>
              </a:rPr>
              <a:t>Бюджет для граждан - это прозрачный и открытый</a:t>
            </a:r>
          </a:p>
          <a:p>
            <a:pPr algn="ctr" rtl="0"/>
            <a:r>
              <a:rPr lang="ru-RU" sz="3600" b="1" kern="1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 Black"/>
              </a:rPr>
              <a:t> для каждого жителя Киквидзенского района  </a:t>
            </a:r>
          </a:p>
          <a:p>
            <a:pPr algn="ctr" rtl="0"/>
            <a:r>
              <a:rPr lang="ru-RU" sz="3600" b="1" kern="1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 Black"/>
              </a:rPr>
              <a:t> бюджет</a:t>
            </a:r>
            <a:endParaRPr lang="ru-RU" sz="3600" b="1" kern="1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rial Black"/>
            </a:endParaRPr>
          </a:p>
        </p:txBody>
      </p:sp>
      <p:pic>
        <p:nvPicPr>
          <p:cNvPr id="1028" name="Picture 4" descr="https://data3.proshkolu.ru/content/media/pic/std/1000000/431000/430368-1a05c5deef3248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4"/>
            <a:ext cx="5760640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1613"/>
            <a:ext cx="720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115616" y="297461"/>
            <a:ext cx="691276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latin typeface="Calibri"/>
              </a:rPr>
              <a:t>Предложения по проекту бюджета Киквидзенского муниципального района на 2023 год и плановый период 2024 и 2025 годов направляются в письменном виде до 16 часов по московскому времени  08 декабря 2022 года в финансовый отдел Администрации Киквидзенского муниципального района :</a:t>
            </a:r>
          </a:p>
          <a:p>
            <a:r>
              <a:rPr lang="ru-RU" sz="1600" dirty="0" smtClean="0">
                <a:latin typeface="Calibri"/>
              </a:rPr>
              <a:t> </a:t>
            </a:r>
            <a:r>
              <a:rPr lang="ru-RU" sz="1600" dirty="0" smtClean="0"/>
              <a:t>-почтовым отправлением по адресу: </a:t>
            </a:r>
            <a:r>
              <a:rPr lang="ru-RU" sz="1600" i="1" dirty="0" smtClean="0"/>
              <a:t>ул. Мира, д. 55, станица Преображенская, Киквидзенский р-н, Волгоградская обл., 403221;</a:t>
            </a:r>
            <a:endParaRPr lang="ru-RU" sz="1600" dirty="0" smtClean="0"/>
          </a:p>
          <a:p>
            <a:r>
              <a:rPr lang="ru-RU" sz="1600" dirty="0" smtClean="0"/>
              <a:t>- через раздел «Создать обращение» на официальном сайте: </a:t>
            </a:r>
            <a:r>
              <a:rPr lang="ru-RU" sz="1600" i="1" dirty="0" smtClean="0"/>
              <a:t>https://rakikv.ru/ </a:t>
            </a:r>
            <a:endParaRPr lang="ru-RU" sz="1600" dirty="0" smtClean="0"/>
          </a:p>
          <a:p>
            <a:r>
              <a:rPr lang="ru-RU" sz="1600" dirty="0" smtClean="0"/>
              <a:t>Справочная информация предоставляется по телефонам: </a:t>
            </a:r>
            <a:r>
              <a:rPr lang="ru-RU" sz="1600" i="1" dirty="0" smtClean="0"/>
              <a:t>(84445) 3-17-51, 3-17-15 с 8 ч 30 мин до 16 ч 00 мин по московскому времени  ежедневно, кроме субботы, воскресенья.</a:t>
            </a:r>
            <a:endParaRPr lang="ru-RU" sz="1600" dirty="0" smtClean="0"/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/>
            </a:endParaRPr>
          </a:p>
        </p:txBody>
      </p:sp>
      <p:pic>
        <p:nvPicPr>
          <p:cNvPr id="4" name="Рисунок 3" descr="http://www.fa.ru/chair/finteor/PublishingImages/img.16356.banner_budge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501008"/>
            <a:ext cx="4968552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899592" y="2276872"/>
            <a:ext cx="7056784" cy="23042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1979613" y="765175"/>
            <a:ext cx="5113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Основная цель </a:t>
            </a:r>
            <a:r>
              <a:rPr lang="ru-RU" dirty="0" smtClean="0">
                <a:latin typeface="Calibri" pitchFamily="34" charset="0"/>
              </a:rPr>
              <a:t>бюджетной </a:t>
            </a:r>
            <a:r>
              <a:rPr lang="ru-RU" dirty="0">
                <a:latin typeface="Calibri" pitchFamily="34" charset="0"/>
              </a:rPr>
              <a:t>политики на </a:t>
            </a:r>
            <a:r>
              <a:rPr lang="ru-RU" dirty="0" smtClean="0">
                <a:latin typeface="Calibri" pitchFamily="34" charset="0"/>
              </a:rPr>
              <a:t>2023 </a:t>
            </a:r>
            <a:r>
              <a:rPr lang="ru-RU" dirty="0">
                <a:latin typeface="Calibri" pitchFamily="34" charset="0"/>
              </a:rPr>
              <a:t>год и плановый период </a:t>
            </a:r>
            <a:r>
              <a:rPr lang="ru-RU" dirty="0" smtClean="0">
                <a:latin typeface="Calibri" pitchFamily="34" charset="0"/>
              </a:rPr>
              <a:t>2024 и 2025 </a:t>
            </a:r>
            <a:r>
              <a:rPr lang="ru-RU" dirty="0">
                <a:latin typeface="Calibri" pitchFamily="34" charset="0"/>
              </a:rPr>
              <a:t>годов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7325"/>
            <a:ext cx="863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>
          <a:xfrm>
            <a:off x="4211638" y="1484313"/>
            <a:ext cx="484187" cy="720725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83C448"/>
              </a:solidFill>
            </a:endParaRP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187450" y="2636912"/>
            <a:ext cx="655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Создание условий для повышения качества жизни и благосостояния жителей Киквидзенского муниципального района, обеспечение сбалансированности и долгосрочной устойчивости консолидированного бюджета района.</a:t>
            </a:r>
            <a:endParaRPr lang="ru-RU" dirty="0"/>
          </a:p>
        </p:txBody>
      </p:sp>
      <p:pic>
        <p:nvPicPr>
          <p:cNvPr id="12290" name="Picture 2" descr="https://fs.znanio.ru/d5af0e/68/e1/6b0fc4666e36781ad240934c93c722de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797152"/>
            <a:ext cx="3384376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1613"/>
            <a:ext cx="720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187624" y="1441113"/>
            <a:ext cx="73448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/>
              <a:t>Ориентиром для формирования проекта бюджета стал базовый вариант социально-экономического развития Киквидзенского муниципального района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</a:endParaRPr>
          </a:p>
        </p:txBody>
      </p:sp>
      <p:pic>
        <p:nvPicPr>
          <p:cNvPr id="24578" name="Picture 2" descr="https://gestoriaua.com/wp-content/uploads/2018/10/12.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645024"/>
            <a:ext cx="5040560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 со стрелкой вниз 7"/>
          <p:cNvSpPr/>
          <p:nvPr/>
        </p:nvSpPr>
        <p:spPr>
          <a:xfrm>
            <a:off x="1475656" y="116632"/>
            <a:ext cx="6840760" cy="1296144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1613"/>
            <a:ext cx="720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59632" y="0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pPr algn="ctr"/>
            <a:r>
              <a:rPr lang="ru-RU" sz="1200" dirty="0" smtClean="0"/>
              <a:t>Основные показатели прогноза (плана) </a:t>
            </a:r>
          </a:p>
          <a:p>
            <a:pPr algn="ctr"/>
            <a:r>
              <a:rPr lang="ru-RU" sz="1200" dirty="0" smtClean="0"/>
              <a:t>социально-экономического развития Киквидзенского муниципального района на 2023 год и плановый период 2024 и 2025 годов</a:t>
            </a:r>
            <a:endParaRPr lang="ru-RU" sz="12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43608" y="1450197"/>
          <a:ext cx="7416822" cy="4602506"/>
        </p:xfrm>
        <a:graphic>
          <a:graphicData uri="http://schemas.openxmlformats.org/drawingml/2006/table">
            <a:tbl>
              <a:tblPr/>
              <a:tblGrid>
                <a:gridCol w="1824145"/>
                <a:gridCol w="480111"/>
                <a:gridCol w="610179"/>
                <a:gridCol w="610110"/>
                <a:gridCol w="610110"/>
                <a:gridCol w="531022"/>
                <a:gridCol w="553619"/>
                <a:gridCol w="553619"/>
                <a:gridCol w="576215"/>
                <a:gridCol w="576215"/>
                <a:gridCol w="491477"/>
              </a:tblGrid>
              <a:tr h="9081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3132" marR="3132" marT="31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2020 год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2021 год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2022 год</a:t>
                      </a:r>
                    </a:p>
                  </a:txBody>
                  <a:tcPr marL="3132" marR="3132" marT="31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2023 год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2024 год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2025 год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факт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факт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оценка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консервативный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базовый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консервативный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базовый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консервативный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базовый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вариант 1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вариант 2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вариант 1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вариант 2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вариант 1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вариант 2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3132" marR="3132" marT="31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8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9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11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12</a:t>
                      </a:r>
                    </a:p>
                  </a:txBody>
                  <a:tcPr marL="3132" marR="3132" marT="3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399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 dirty="0">
                          <a:latin typeface="Times New Roman"/>
                        </a:rPr>
                        <a:t>Индекс потребительских цен в среднем за год</a:t>
                      </a:r>
                    </a:p>
                  </a:txBody>
                  <a:tcPr marL="3132" marR="3132" marT="3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% к пред. году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103,7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106,7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116,5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107,8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109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104,2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104,6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103,9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104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 dirty="0">
                          <a:latin typeface="Times New Roman"/>
                        </a:rPr>
                        <a:t>Численность постоянного населения (среднегодовая)* </a:t>
                      </a:r>
                    </a:p>
                  </a:txBody>
                  <a:tcPr marL="3132" marR="3132" marT="3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тыс. человек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15,686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15,407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15,211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15,080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15,098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14,950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14,990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14,826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14,887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53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 dirty="0">
                          <a:latin typeface="Times New Roman"/>
                        </a:rPr>
                        <a:t>Рождаемость</a:t>
                      </a:r>
                    </a:p>
                  </a:txBody>
                  <a:tcPr marL="3132" marR="3132" marT="3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человек на 1 тыс. человек населения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6,25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6,69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6,31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6,01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6,29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6,00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6,20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5,99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6,05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61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 dirty="0">
                          <a:latin typeface="Times New Roman"/>
                        </a:rPr>
                        <a:t>Смертность</a:t>
                      </a:r>
                    </a:p>
                  </a:txBody>
                  <a:tcPr marL="3132" marR="3132" marT="3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человек на 1 тыс. человек населения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17,72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20,19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18,28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16,51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16,29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15,80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14,68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14,06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13,90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7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 dirty="0">
                          <a:latin typeface="Times New Roman"/>
                        </a:rPr>
                        <a:t>Денежные доходы и расходы населения</a:t>
                      </a:r>
                    </a:p>
                  </a:txBody>
                  <a:tcPr marL="3132" marR="3132" marT="3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46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 dirty="0">
                          <a:latin typeface="Times New Roman"/>
                        </a:rPr>
                        <a:t>Денежные доходы  населения</a:t>
                      </a:r>
                    </a:p>
                  </a:txBody>
                  <a:tcPr marL="3132" marR="3132" marT="3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млн.руб.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3 005,204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3 560,926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3 672,660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3 746,100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3 788,684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3 783,560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3 912,520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3 904,640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4 041,635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в %  к предыдущему году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116,4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118,5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103,1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102,0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103,2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101,0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103,3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103,2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103,3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74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Фонд начисленной заработной платы всех работников по полному кругу организаций</a:t>
                      </a:r>
                    </a:p>
                  </a:txBody>
                  <a:tcPr marL="3132" marR="3132" marT="31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млн.руб.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1 025,421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1 114,355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1 170,073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1 230,917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1 230,917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1 296,155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1 296,155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1 390,774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1 390,774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в %  к предыдущему году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108,6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108,7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105,0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105,2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105,2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105,3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105,3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107,3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107,3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36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latin typeface="Times New Roman"/>
                        </a:rPr>
                        <a:t>Реальные располагаемые денежные доходы</a:t>
                      </a:r>
                    </a:p>
                  </a:txBody>
                  <a:tcPr marL="3132" marR="3132" marT="3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в %  к предыдущему году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112,28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111,05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88,53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94,62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94,64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96,93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98,73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99,33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99,33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9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latin typeface="Times New Roman"/>
                        </a:rPr>
                        <a:t>Среднемесячные денежные доходы  на душу населения</a:t>
                      </a:r>
                    </a:p>
                  </a:txBody>
                  <a:tcPr marL="3132" marR="3132" marT="3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руб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15 966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19 161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20 121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20 701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20 912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21 090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21 751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21 947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22 624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67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 dirty="0">
                          <a:latin typeface="Times New Roman"/>
                        </a:rPr>
                        <a:t>Денежные  расходы населения</a:t>
                      </a:r>
                    </a:p>
                  </a:txBody>
                  <a:tcPr marL="3132" marR="3132" marT="3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млн.руб.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2 884,995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3 418,487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3 525,753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3 642,103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3 637,136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3 762,290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3 756,020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3 886,450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3 879,969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в %  к предыдущему году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112,9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118,5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103,1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103,3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103,2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103,3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103,3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103,3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103,3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7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 dirty="0">
                          <a:latin typeface="Times New Roman"/>
                        </a:rPr>
                        <a:t>Объем отгруженной промышленной продукции  </a:t>
                      </a:r>
                    </a:p>
                  </a:txBody>
                  <a:tcPr marL="3132" marR="3132" marT="3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млн.руб.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795,916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807,254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774,839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775,610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778,548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777,170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791,919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778,800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808,844</a:t>
                      </a:r>
                    </a:p>
                  </a:txBody>
                  <a:tcPr marL="3132" marR="3132" marT="3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1613"/>
            <a:ext cx="720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32133" y="1368098"/>
          <a:ext cx="6712275" cy="4869210"/>
        </p:xfrm>
        <a:graphic>
          <a:graphicData uri="http://schemas.openxmlformats.org/drawingml/2006/table">
            <a:tbl>
              <a:tblPr/>
              <a:tblGrid>
                <a:gridCol w="1261331"/>
                <a:gridCol w="461191"/>
                <a:gridCol w="561208"/>
                <a:gridCol w="600104"/>
                <a:gridCol w="600104"/>
                <a:gridCol w="522313"/>
                <a:gridCol w="544538"/>
                <a:gridCol w="544538"/>
                <a:gridCol w="566765"/>
                <a:gridCol w="566765"/>
                <a:gridCol w="483418"/>
              </a:tblGrid>
              <a:tr h="1117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3123" marR="3123" marT="31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2020 год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2021 год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2022 год</a:t>
                      </a:r>
                    </a:p>
                  </a:txBody>
                  <a:tcPr marL="3123" marR="3123" marT="31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2023 год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2024 год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2025 год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факт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факт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оценка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консервативный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базовый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консервативный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базовый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консервативный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базовый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вариант 1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вариант 2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вариант 1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вариант 2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вариант 1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вариант 2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3123" marR="3123" marT="31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8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9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11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imes New Roman"/>
                        </a:rPr>
                        <a:t>12</a:t>
                      </a:r>
                    </a:p>
                  </a:txBody>
                  <a:tcPr marL="3123" marR="3123" marT="3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31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 dirty="0">
                          <a:latin typeface="Times New Roman"/>
                        </a:rPr>
                        <a:t>Объем отгруженной промышленной продукции  </a:t>
                      </a:r>
                    </a:p>
                  </a:txBody>
                  <a:tcPr marL="3123" marR="3123" marT="31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млн.руб.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795,916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807,254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774,839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775,610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778,548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777,170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791,919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778,800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808,844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latin typeface="Times New Roman"/>
                        </a:rPr>
                        <a:t>   в действующих ценах каждого года</a:t>
                      </a:r>
                    </a:p>
                  </a:txBody>
                  <a:tcPr marL="3123" marR="3123" marT="31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752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latin typeface="Times New Roman"/>
                        </a:rPr>
                        <a:t>   индекс промышленного производства </a:t>
                      </a:r>
                    </a:p>
                  </a:txBody>
                  <a:tcPr marL="3123" marR="3123" marT="31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в  % к предыдущему году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126,9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101,4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96,0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100,1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100,5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100,2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101,7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100,2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102,1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31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 dirty="0">
                          <a:latin typeface="Times New Roman"/>
                        </a:rPr>
                        <a:t>  в т.ч. продукция обрабатывающих производств</a:t>
                      </a:r>
                      <a:r>
                        <a:rPr lang="ru-RU" sz="600" b="0" i="0" u="none" strike="noStrike" dirty="0">
                          <a:latin typeface="Times New Roman"/>
                        </a:rPr>
                        <a:t> </a:t>
                      </a:r>
                      <a:endParaRPr lang="ru-RU" sz="600" b="1" i="0" u="none" strike="noStrike" dirty="0">
                        <a:latin typeface="Times New Roman"/>
                      </a:endParaRPr>
                    </a:p>
                  </a:txBody>
                  <a:tcPr marL="3123" marR="3123" marT="31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млн.руб.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776,500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787,288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754,222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754,970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757,239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756,500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770,112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758,000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786,284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31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latin typeface="Times New Roman"/>
                        </a:rPr>
                        <a:t>  в действующих ценах каждого года</a:t>
                      </a:r>
                    </a:p>
                  </a:txBody>
                  <a:tcPr marL="3123" marR="3123" marT="31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053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latin typeface="Times New Roman"/>
                        </a:rPr>
                        <a:t>  индекс производства</a:t>
                      </a:r>
                    </a:p>
                  </a:txBody>
                  <a:tcPr marL="3123" marR="3123" marT="31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в  % к предыдущему году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127,7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101,4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95,8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100,1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100,4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100,2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101,7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100,2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102,1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52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 dirty="0">
                          <a:latin typeface="Times New Roman"/>
                        </a:rPr>
                        <a:t>Продукция сельского хозяйства во всех категориях хозяйств (кроме ЛПХ)</a:t>
                      </a:r>
                    </a:p>
                  </a:txBody>
                  <a:tcPr marL="3123" marR="3123" marT="31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млн.руб.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4 058,670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6 136,300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7 166,250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7 058,756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7 569,576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7 270,500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7 865,440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7 590,402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8 268,563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36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latin typeface="Times New Roman"/>
                        </a:rPr>
                        <a:t>   в действующих ценах каждого года</a:t>
                      </a:r>
                    </a:p>
                  </a:txBody>
                  <a:tcPr marL="3123" marR="3123" marT="31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731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 dirty="0">
                          <a:latin typeface="Times New Roman"/>
                        </a:rPr>
                        <a:t>Продукция сельского хозяйства в натуральном выражении:</a:t>
                      </a:r>
                    </a:p>
                  </a:txBody>
                  <a:tcPr marL="3123" marR="3123" marT="31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latin typeface="Times New Roman"/>
                        </a:rPr>
                        <a:t>Валовой сбор зерна (в весе после доработки)</a:t>
                      </a:r>
                    </a:p>
                  </a:txBody>
                  <a:tcPr marL="46847" marR="3123" marT="31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тыс. тонн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176,844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130,182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220,700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181,621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183,326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181,150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185,186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182,200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187,076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36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latin typeface="Times New Roman"/>
                        </a:rPr>
                        <a:t>Валовой сбор масличных культур – всего</a:t>
                      </a:r>
                    </a:p>
                  </a:txBody>
                  <a:tcPr marL="46847" marR="3123" marT="31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тыс. тонн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88,532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102,847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103,461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104,300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105,320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104,800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106,800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105,350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108,290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0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latin typeface="Times New Roman"/>
                        </a:rPr>
                        <a:t>       в том числе подсолнечника</a:t>
                      </a:r>
                    </a:p>
                  </a:txBody>
                  <a:tcPr marL="46847" marR="3123" marT="31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тыс. тонн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88,017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99,956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100,556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101,060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102,366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101,560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103,799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102,070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105,253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0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latin typeface="Times New Roman"/>
                        </a:rPr>
                        <a:t>Валовой сбор картофеля</a:t>
                      </a:r>
                    </a:p>
                  </a:txBody>
                  <a:tcPr marL="46847" marR="3123" marT="31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тыс. тонн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3,823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2,542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2,560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2,580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2,606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2,600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2,642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2,620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2,680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0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latin typeface="Times New Roman"/>
                        </a:rPr>
                        <a:t>Валовой сбор овощей</a:t>
                      </a:r>
                    </a:p>
                  </a:txBody>
                  <a:tcPr marL="46847" marR="3123" marT="31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тыс. тонн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1,882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1,805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1,816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1,802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1,849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1,820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1,874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1,840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1,901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latin typeface="Times New Roman"/>
                        </a:rPr>
                        <a:t>Производство скота и птицы на убой (в живом весе)</a:t>
                      </a:r>
                    </a:p>
                  </a:txBody>
                  <a:tcPr marL="46847" marR="3123" marT="31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тыс. тонн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2,727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2,704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2,709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2,720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2,720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2,732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2,732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2,742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2,742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0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latin typeface="Times New Roman"/>
                        </a:rPr>
                        <a:t>Производство молока</a:t>
                      </a:r>
                    </a:p>
                  </a:txBody>
                  <a:tcPr marL="46847" marR="3123" marT="31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тыс. тонн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16,282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16,832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16,866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16,934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16,934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17,001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17,001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17,069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17,069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0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latin typeface="Times New Roman"/>
                        </a:rPr>
                        <a:t>Производство яиц</a:t>
                      </a:r>
                    </a:p>
                  </a:txBody>
                  <a:tcPr marL="46847" marR="3123" marT="31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млн. штук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8,590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9,802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9,822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9,861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9,861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9,900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9,900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9,940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9,940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 dirty="0">
                          <a:latin typeface="Times New Roman"/>
                        </a:rPr>
                        <a:t> Оборот розничной торговли</a:t>
                      </a:r>
                    </a:p>
                  </a:txBody>
                  <a:tcPr marL="3123" marR="3123" marT="31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млн.руб.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1433,290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1660,954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1800,027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1936,400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2033,221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2090,900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2239,491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2216,350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2422,244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latin typeface="Times New Roman"/>
                        </a:rPr>
                        <a:t>     в действующих ценах каждого года </a:t>
                      </a:r>
                    </a:p>
                  </a:txBody>
                  <a:tcPr marL="3123" marR="3123" marT="31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98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3123" marR="3123" marT="31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96,0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107,3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91,3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99,8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102,5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103,6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104,9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102,0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latin typeface="Times New Roman"/>
                        </a:rPr>
                        <a:t>103,8</a:t>
                      </a:r>
                    </a:p>
                  </a:txBody>
                  <a:tcPr marL="3123" marR="3123" marT="3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latin typeface="Times New Roman"/>
                        </a:rPr>
                        <a:t>    в сопоставимых ценах </a:t>
                      </a:r>
                    </a:p>
                  </a:txBody>
                  <a:tcPr marL="3123" marR="3123" marT="31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1613"/>
            <a:ext cx="720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3608" y="1397002"/>
          <a:ext cx="7344814" cy="5056337"/>
        </p:xfrm>
        <a:graphic>
          <a:graphicData uri="http://schemas.openxmlformats.org/drawingml/2006/table">
            <a:tbl>
              <a:tblPr/>
              <a:tblGrid>
                <a:gridCol w="1427460"/>
                <a:gridCol w="521934"/>
                <a:gridCol w="578530"/>
                <a:gridCol w="635125"/>
                <a:gridCol w="679144"/>
                <a:gridCol w="591107"/>
                <a:gridCol w="547088"/>
                <a:gridCol w="616260"/>
                <a:gridCol w="559665"/>
                <a:gridCol w="641413"/>
                <a:gridCol w="547088"/>
              </a:tblGrid>
              <a:tr h="201697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1" i="0" u="none" strike="noStrike" dirty="0">
                          <a:latin typeface="Times New Roman"/>
                        </a:rPr>
                        <a:t>   в т.ч. крупные и средние предприятия розничной торговли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dirty="0">
                          <a:latin typeface="Times New Roman"/>
                        </a:rPr>
                        <a:t>млн.руб.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705,300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690,600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748,420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816,875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845,380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863,193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931,150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913,023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1 007,130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652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latin typeface="Times New Roman"/>
                        </a:rPr>
                        <a:t>     в действующих ценах каждого года 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000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dirty="0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99,0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91,0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91,0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101,2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103,0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101,4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105,0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101,8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104,0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2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latin typeface="Times New Roman"/>
                        </a:rPr>
                        <a:t>    в сопоставимых ценах 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32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727,990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970,354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1 051,607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1 119,525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1 187,841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1 227,707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1 308,341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1 303,327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1 415,114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73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1" i="0" u="none" strike="noStrike" dirty="0">
                          <a:latin typeface="Times New Roman"/>
                        </a:rPr>
                        <a:t>Оборот общественного питания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dirty="0">
                          <a:latin typeface="Times New Roman"/>
                        </a:rPr>
                        <a:t>млн.руб.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18,044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20,147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23,672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25,263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25,638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26,460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26,937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28,000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28,910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652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latin typeface="Times New Roman"/>
                        </a:rPr>
                        <a:t>     в действующих ценах каждого года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978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latin typeface="Times New Roman"/>
                        </a:rPr>
                        <a:t>    в сопоставимых ценах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dirty="0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87,0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103,0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99,0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101,0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100,5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102,0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101,8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103,0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45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1" i="0" u="none" strike="noStrike" dirty="0">
                          <a:latin typeface="Times New Roman"/>
                        </a:rPr>
                        <a:t>   в т.ч. крупные и средние предприятия общественного питания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dirty="0">
                          <a:latin typeface="Times New Roman"/>
                        </a:rPr>
                        <a:t>млн.руб.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0,000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0,000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0,000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0,000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0,000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0,000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0,000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0,000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0,000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652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latin typeface="Times New Roman"/>
                        </a:rPr>
                        <a:t>     в действующих ценах каждого года 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000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dirty="0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2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latin typeface="Times New Roman"/>
                        </a:rPr>
                        <a:t>    в сопоставимых ценах 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32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1" i="0" u="none" strike="noStrike" dirty="0">
                          <a:latin typeface="Times New Roman"/>
                        </a:rPr>
                        <a:t>Объем платных услуг населению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dirty="0">
                          <a:latin typeface="Times New Roman"/>
                        </a:rPr>
                        <a:t>млн.руб.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46,461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62,400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62,488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68,000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67,257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72,000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72,448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75,000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76,577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652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latin typeface="Times New Roman"/>
                        </a:rPr>
                        <a:t>     в действующих ценах каждого года 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000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latin typeface="Times New Roman"/>
                        </a:rPr>
                        <a:t>   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dirty="0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114,0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92,0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100,9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103,0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101,6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105,0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100,3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101,0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2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latin typeface="Times New Roman"/>
                        </a:rPr>
                        <a:t>     в сопоставимых ценах 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32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latin typeface="Times New Roman"/>
                        </a:rPr>
                        <a:t>из общего объема платных услуг: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dirty="0">
                          <a:latin typeface="Times New Roman"/>
                        </a:rPr>
                        <a:t>млн.руб.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19,189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20,094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22,305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23,900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24,206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24,900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25,752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26,000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27,665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2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1" i="0" u="none" strike="noStrike" dirty="0">
                          <a:latin typeface="Times New Roman"/>
                        </a:rPr>
                        <a:t>Объем бытовых услуг 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652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latin typeface="Times New Roman"/>
                        </a:rPr>
                        <a:t>     в действующих ценах каждого года 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142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000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latin typeface="Times New Roman"/>
                        </a:rPr>
                        <a:t>   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dirty="0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87,0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101,0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99,4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102,0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102,0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100,5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103,0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2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latin typeface="Times New Roman"/>
                        </a:rPr>
                        <a:t>     в сопоставимых ценах 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97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1" i="0" u="none" strike="noStrike" dirty="0">
                          <a:latin typeface="Times New Roman"/>
                        </a:rPr>
                        <a:t>Оборот малых  и средних предприятий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dirty="0">
                          <a:latin typeface="Times New Roman"/>
                        </a:rPr>
                        <a:t>млн.руб.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870,295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906,830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1 058,965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1 062,142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1 116,148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1 066,450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1 158,245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1 071,780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1 218,827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2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latin typeface="Times New Roman"/>
                        </a:rPr>
                        <a:t>в действующих ценах каждого года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32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1" i="0" u="none" strike="noStrike" dirty="0">
                          <a:latin typeface="Times New Roman"/>
                        </a:rPr>
                        <a:t>Объем инвестиций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dirty="0">
                          <a:latin typeface="Times New Roman"/>
                        </a:rPr>
                        <a:t>млн.руб.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733,551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1 357,909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945,117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935,666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947,952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963,736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1 032,320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1 002,285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1 087,033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652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latin typeface="Times New Roman"/>
                        </a:rPr>
                        <a:t>     в действующих ценах  каждого года 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652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1" i="0" u="none" strike="noStrike" dirty="0">
                          <a:latin typeface="Times New Roman"/>
                        </a:rPr>
                        <a:t>Ввод жилья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dirty="0">
                          <a:latin typeface="Times New Roman"/>
                        </a:rPr>
                        <a:t>тыс.кв.метров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1,696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0,897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1,700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1,700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1,700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1,700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1,700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1,700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1,700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978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dirty="0">
                          <a:latin typeface="Times New Roman"/>
                        </a:rPr>
                        <a:t>в %  к предыдущему году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49,1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52,9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189,5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03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1" i="0" u="none" strike="noStrike" dirty="0">
                          <a:latin typeface="Times New Roman"/>
                        </a:rPr>
                        <a:t>ВМП</a:t>
                      </a:r>
                    </a:p>
                  </a:txBody>
                  <a:tcPr marL="2795" marR="2795" marT="2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6 352,381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8 687,055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9 827,276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9 864,029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10 474,240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10 237,030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10 996,235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10 688,552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latin typeface="Times New Roman"/>
                        </a:rPr>
                        <a:t>11 605,138</a:t>
                      </a:r>
                    </a:p>
                  </a:txBody>
                  <a:tcPr marL="2795" marR="2795" marT="2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95536" y="908720"/>
            <a:ext cx="8352928" cy="21602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1613"/>
            <a:ext cx="720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24443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Динамика основных характеристик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бюджета Киквидзенского муниципального района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664" y="1333014"/>
          <a:ext cx="6048672" cy="1332678"/>
        </p:xfrm>
        <a:graphic>
          <a:graphicData uri="http://schemas.openxmlformats.org/drawingml/2006/table">
            <a:tbl>
              <a:tblPr/>
              <a:tblGrid>
                <a:gridCol w="1512168"/>
                <a:gridCol w="864096"/>
                <a:gridCol w="946091"/>
                <a:gridCol w="849905"/>
                <a:gridCol w="883018"/>
                <a:gridCol w="993394"/>
              </a:tblGrid>
              <a:tr h="2588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2021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2022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Доходы,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378 428,4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364 478,7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475 229,3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424 792,4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432 463,5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Расходы,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375 183,4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401 695,9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475 229,3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424 792,4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432 463,5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Дефицит-/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Профицит+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+3 245,0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-37 217,2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372200" y="1124744"/>
          <a:ext cx="936104" cy="216024"/>
        </p:xfrm>
        <a:graphic>
          <a:graphicData uri="http://schemas.openxmlformats.org/drawingml/2006/table">
            <a:tbl>
              <a:tblPr/>
              <a:tblGrid>
                <a:gridCol w="936104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тыс. рублей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547664" y="3429000"/>
          <a:ext cx="590465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042988" y="692696"/>
            <a:ext cx="7416800" cy="1080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Поступления, формирующие доходную часть бюджета </a:t>
            </a:r>
            <a:r>
              <a:rPr lang="ru-RU" sz="2000" dirty="0" err="1"/>
              <a:t>Киквидзенского</a:t>
            </a:r>
            <a:r>
              <a:rPr lang="ru-RU" sz="2000" dirty="0"/>
              <a:t> муниципального района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908175" y="1772816"/>
            <a:ext cx="484188" cy="81322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56100" y="2132856"/>
            <a:ext cx="484188" cy="83418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164388" y="1916832"/>
            <a:ext cx="484187" cy="86446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3850" y="3068638"/>
            <a:ext cx="2447950" cy="1566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Налоговые доходы</a:t>
            </a:r>
          </a:p>
        </p:txBody>
      </p:sp>
      <p:sp>
        <p:nvSpPr>
          <p:cNvPr id="8" name="Овал 7"/>
          <p:cNvSpPr/>
          <p:nvPr/>
        </p:nvSpPr>
        <p:spPr>
          <a:xfrm>
            <a:off x="2843213" y="3068638"/>
            <a:ext cx="2880915" cy="15621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Неналоговые доходы</a:t>
            </a:r>
          </a:p>
        </p:txBody>
      </p:sp>
      <p:sp>
        <p:nvSpPr>
          <p:cNvPr id="9" name="Овал 8"/>
          <p:cNvSpPr/>
          <p:nvPr/>
        </p:nvSpPr>
        <p:spPr>
          <a:xfrm>
            <a:off x="5796136" y="3068638"/>
            <a:ext cx="3347864" cy="13684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Безвозмездные поступления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797152"/>
            <a:ext cx="17281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1.Налог на доходы физических лиц</a:t>
            </a:r>
          </a:p>
          <a:p>
            <a:r>
              <a:rPr lang="ru-RU" sz="1000" dirty="0" smtClean="0"/>
              <a:t>2. Налоги на совокупный доход</a:t>
            </a:r>
          </a:p>
          <a:p>
            <a:r>
              <a:rPr lang="ru-RU" sz="1000" dirty="0" smtClean="0"/>
              <a:t>3. Государственная пошлина</a:t>
            </a:r>
          </a:p>
          <a:p>
            <a:r>
              <a:rPr lang="ru-RU" sz="1000" dirty="0" smtClean="0"/>
              <a:t>4. Доходы от уплаты акцизов на дизельное топливо, моторные масла, автомобильный бензин</a:t>
            </a:r>
            <a:endParaRPr lang="ru-RU" sz="10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27313" y="4838224"/>
            <a:ext cx="36004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42900" algn="l"/>
              </a:tabLst>
            </a:pPr>
            <a:r>
              <a:rPr lang="ru-RU" sz="1000" dirty="0"/>
              <a:t>1.Доходы от использования имущества, находящегося в государственной и муниципальной собственности</a:t>
            </a:r>
          </a:p>
          <a:p>
            <a:pPr>
              <a:tabLst>
                <a:tab pos="342900" algn="l"/>
              </a:tabLst>
            </a:pPr>
            <a:r>
              <a:rPr lang="ru-RU" sz="1000" dirty="0"/>
              <a:t>2.Платежи при пользовании природными ресурсами</a:t>
            </a:r>
          </a:p>
          <a:p>
            <a:pPr>
              <a:tabLst>
                <a:tab pos="342900" algn="l"/>
              </a:tabLst>
            </a:pPr>
            <a:r>
              <a:rPr lang="ru-RU" sz="1000" dirty="0"/>
              <a:t>3.Доходы от оказания платных услуг (работ) и компенсации затрат государства</a:t>
            </a:r>
          </a:p>
          <a:p>
            <a:pPr>
              <a:tabLst>
                <a:tab pos="342900" algn="l"/>
              </a:tabLst>
            </a:pPr>
            <a:r>
              <a:rPr lang="ru-RU" sz="1000" dirty="0"/>
              <a:t>4.Доходы от продажи материальных и нематериальных активов</a:t>
            </a:r>
          </a:p>
          <a:p>
            <a:pPr>
              <a:tabLst>
                <a:tab pos="342900" algn="l"/>
              </a:tabLst>
            </a:pPr>
            <a:r>
              <a:rPr lang="ru-RU" sz="1000" dirty="0"/>
              <a:t>5.Штрафы, санкции, возмещение </a:t>
            </a:r>
            <a:r>
              <a:rPr lang="ru-RU" sz="1000" dirty="0" smtClean="0"/>
              <a:t>ущерба</a:t>
            </a:r>
          </a:p>
          <a:p>
            <a:pPr>
              <a:tabLst>
                <a:tab pos="342900" algn="l"/>
              </a:tabLst>
            </a:pPr>
            <a:r>
              <a:rPr lang="ru-RU" sz="1000" dirty="0" smtClean="0"/>
              <a:t>6. Прочие неналоговые доходы	</a:t>
            </a:r>
            <a:endParaRPr lang="ru-RU" sz="10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27763" y="4416425"/>
            <a:ext cx="2665412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 dirty="0"/>
              <a:t>1. Дотации бюджетам субъектов Российской Федерации и муниципальных образований</a:t>
            </a:r>
          </a:p>
          <a:p>
            <a:r>
              <a:rPr lang="ru-RU" sz="1000" dirty="0"/>
              <a:t>2. Субсидии бюджетам субъектов Российской Федерации и муниципальных образований</a:t>
            </a:r>
          </a:p>
          <a:p>
            <a:r>
              <a:rPr lang="ru-RU" sz="1000" dirty="0"/>
              <a:t>3. Субвенции бюджетам субъектов Российской Федерации и муниципальных образований</a:t>
            </a:r>
          </a:p>
          <a:p>
            <a:r>
              <a:rPr lang="ru-RU" sz="1000" dirty="0"/>
              <a:t>4. Иные межбюджетные трансферты</a:t>
            </a:r>
          </a:p>
          <a:p>
            <a:r>
              <a:rPr lang="ru-RU" sz="1000" dirty="0"/>
              <a:t>5. Безвозмездные поступления от негосударственных организаций</a:t>
            </a:r>
          </a:p>
          <a:p>
            <a:r>
              <a:rPr lang="ru-RU" sz="1000" dirty="0"/>
              <a:t>6. Прочие безвозмездные поступления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1613"/>
            <a:ext cx="720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4644</TotalTime>
  <Words>2399</Words>
  <Application>Microsoft Office PowerPoint</Application>
  <PresentationFormat>Экран (4:3)</PresentationFormat>
  <Paragraphs>1025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Krtde</dc:creator>
  <cp:lastModifiedBy>K62</cp:lastModifiedBy>
  <cp:revision>458</cp:revision>
  <dcterms:created xsi:type="dcterms:W3CDTF">2015-12-08T18:34:11Z</dcterms:created>
  <dcterms:modified xsi:type="dcterms:W3CDTF">2022-12-05T06:45:05Z</dcterms:modified>
</cp:coreProperties>
</file>